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5" r:id="rId10"/>
    <p:sldId id="297" r:id="rId11"/>
    <p:sldId id="296" r:id="rId12"/>
    <p:sldId id="298" r:id="rId13"/>
    <p:sldId id="300" r:id="rId14"/>
    <p:sldId id="299" r:id="rId15"/>
    <p:sldId id="302" r:id="rId16"/>
    <p:sldId id="301" r:id="rId17"/>
    <p:sldId id="303" r:id="rId18"/>
    <p:sldId id="304" r:id="rId19"/>
    <p:sldId id="306" r:id="rId20"/>
    <p:sldId id="305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260" r:id="rId30"/>
  </p:sldIdLst>
  <p:sldSz cx="12192000" cy="6858000"/>
  <p:notesSz cx="6858000" cy="9144000"/>
  <p:embeddedFontLst>
    <p:embeddedFont>
      <p:font typeface="나눔스퀘어 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배달의민족 도현" panose="020B0600000101010101" pitchFamily="50" charset="-127"/>
      <p:regular r:id="rId34"/>
    </p:embeddedFont>
  </p:embeddedFontLst>
  <p:defaultTextStyle>
    <a:defPPr>
      <a:defRPr lang="ko-KR"/>
    </a:defPPr>
    <a:lvl1pPr marL="0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CC05"/>
    <a:srgbClr val="00C161"/>
    <a:srgbClr val="00B399"/>
    <a:srgbClr val="EFFBE1"/>
    <a:srgbClr val="7BCA1A"/>
    <a:srgbClr val="00B693"/>
    <a:srgbClr val="EE363C"/>
    <a:srgbClr val="94A2AA"/>
    <a:srgbClr val="F7F6F7"/>
    <a:srgbClr val="EE3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4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E13B1-5260-4706-BA2A-D17EAF85F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AC1741-1FE2-4B1B-88DF-C648E6BAD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9F56F-24DF-4C48-AC4D-2FAC3196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BC902-D6D1-4D05-B13F-033A5821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0667B-1E9B-4847-AC03-E6DD0C4B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868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F4EE7-8409-4727-BF7E-1D7BD6A1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54F95D-B743-4A18-803B-88EC14EBF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C1A04-4C24-4C3F-A8B2-2906F3DB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D0E21-EF96-44EE-A944-FB5B3587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D780F-3D28-443F-9F3B-5E5ADEFA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3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EE8996-FE7F-4478-9A5B-44B1E92C5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9BE54E-AC60-4ABE-8F7D-FD41773E8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A99EE-7C11-4E00-809D-296C843D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7C1EE-1404-4511-B601-2F590CAF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D63E1-9BF4-4F8C-9C16-120F68E9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2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C5D72-C0E0-45C0-A175-2CCA2C88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248F1-ABB3-4073-9EAF-31D3F221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66B82-6F1B-4542-B061-4F9E5543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A0F0A-6E53-4EE8-9B20-D79E713B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42EC5-C537-40B7-AB82-5E1BE8B2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85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07137-BF66-4074-AEB6-A70B1C21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BB1E6E-1C51-4462-A5B6-EE0F758BB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B7438-E513-4499-BDB0-E4D82F956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1B43C-3C22-4D6C-8C43-605D81460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66C999-C129-4314-9BDD-F0ED721F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0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7EB0C-0866-4C90-90E9-6DC59340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EABD1-B3E3-42D2-920D-FB2DFD8AD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71EDBA-B161-4FEA-BAA6-A189DA01B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32687-58F5-4C45-9EDC-B1059D71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0E6E1E-E09F-4A6B-B448-43F8E09B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E66B52-ED48-45B7-B9F8-02916967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29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22379-5995-4521-AF4D-A7BF937C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00B75-1208-412E-B639-0FEE526E4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18731F-A3D5-4B7B-961C-828D1059E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B7A02E-9EA3-4C7A-8A0B-D21A9F84D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95D322-1958-4B52-BAF1-B7C6307F4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CF7E84-4362-408B-B19E-955B2BFA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F03C21-2E81-45F1-8AE3-E0051C82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E06A90-2644-43FE-91DA-AD339457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13C86-C3C3-471E-BB0B-48047B26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DA0CD6-14FA-417E-A227-25F9A87E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73975-84D8-499A-9632-43EE19FC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E4945C-4BE2-4B31-8749-68CB861A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3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B4762B-157D-4C62-BA4F-AE1C6F21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164756-3CF5-44C1-ABE9-82D1AC0D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2E405D-59B8-4B22-B4AC-100B1E48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9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D64F7-DD50-4432-9B43-532386F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001075-32DD-4F75-84DC-CF615555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A748CC-544E-4F5E-9BE2-64434A4E6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C94B6A-3B2C-4694-96EB-B2C39137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11C2EF-E075-4A79-9946-B9D30160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3E5AE-E519-4685-AA1E-9538FE77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3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E1C6D-F8F1-4DB6-B262-4AE01B98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E2AFF5-E9BD-4763-BE07-BC480C045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1344A0-23E5-4238-97B0-C6511B23C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33C97B-5440-4721-866B-13529559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5B836B-9ED2-45B9-BA5B-DA196444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6C2756-8E0C-49A4-98F5-A89371C2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10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018896-2BD5-4861-A1E4-8CF46762A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6C144-B3C4-4281-BC80-16EC8A03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3421D-0D17-4F9D-8525-0E6DEAE20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26705-20B4-4939-9D28-EF430DF98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346D0A-CE1E-424E-B498-7D7C72938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7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slide" Target="slide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fritzing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slide" Target="slide1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567567" y="503583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914400" y="828261"/>
            <a:ext cx="10363200" cy="5201478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3186C3-9D1D-4CD9-AE14-41BDE1DC0D6A}"/>
              </a:ext>
            </a:extLst>
          </p:cNvPr>
          <p:cNvSpPr/>
          <p:nvPr/>
        </p:nvSpPr>
        <p:spPr>
          <a:xfrm>
            <a:off x="8571879" y="4784035"/>
            <a:ext cx="1802296" cy="1802296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8196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BF509-AAE3-47F7-9E06-B431C9131A76}"/>
              </a:ext>
            </a:extLst>
          </p:cNvPr>
          <p:cNvSpPr txBox="1"/>
          <p:nvPr/>
        </p:nvSpPr>
        <p:spPr>
          <a:xfrm>
            <a:off x="1945793" y="2206487"/>
            <a:ext cx="73292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라즈베리파이</a:t>
            </a:r>
            <a:r>
              <a:rPr lang="en-US" altLang="ko-KR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</a:t>
            </a:r>
            <a:r>
              <a:rPr lang="en-US" altLang="ko-KR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GPIO: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하드웨어 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6394F-031C-4686-84E8-2342F81E7CD5}"/>
              </a:ext>
            </a:extLst>
          </p:cNvPr>
          <p:cNvSpPr txBox="1"/>
          <p:nvPr/>
        </p:nvSpPr>
        <p:spPr>
          <a:xfrm>
            <a:off x="1945797" y="407667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Iot3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노서연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635A2-1E1E-4A7A-BAB0-6629ED357F14}"/>
              </a:ext>
            </a:extLst>
          </p:cNvPr>
          <p:cNvSpPr txBox="1"/>
          <p:nvPr/>
        </p:nvSpPr>
        <p:spPr>
          <a:xfrm>
            <a:off x="10015378" y="2139116"/>
            <a:ext cx="461665" cy="25797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pc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Raspberry &amp; GPIO </a:t>
            </a:r>
            <a:endParaRPr lang="ko-KR" altLang="en-US" spc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96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316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02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34612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gpioled.c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 프로그래밍</a:t>
            </a:r>
          </a:p>
        </p:txBody>
      </p:sp>
      <p:pic>
        <p:nvPicPr>
          <p:cNvPr id="2" name="KakaoTalk_20211221_13444314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 rot="16200000">
            <a:off x="3348284" y="-982773"/>
            <a:ext cx="5495430" cy="9753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237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wiringled</a:t>
            </a:r>
            <a:endParaRPr lang="ko-KR" altLang="en-US" sz="2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738394" y="1138872"/>
            <a:ext cx="5041765" cy="814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WiringPi</a:t>
            </a:r>
            <a:r>
              <a:rPr lang="ko-KR" altLang="en-US" sz="2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소스코드 무료 다운로드</a:t>
            </a:r>
            <a:endParaRPr lang="en-US" altLang="ko-KR" sz="24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4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</a:t>
            </a:r>
            <a:r>
              <a:rPr lang="en-US" altLang="ko-KR" sz="2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패키지 설치</a:t>
            </a:r>
            <a:r>
              <a:rPr lang="en-US" altLang="ko-KR" sz="2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66" y="2021070"/>
            <a:ext cx="5277021" cy="101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"/>
          <a:stretch/>
        </p:blipFill>
        <p:spPr bwMode="auto">
          <a:xfrm>
            <a:off x="6516164" y="1449254"/>
            <a:ext cx="5079322" cy="527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66" y="3158044"/>
            <a:ext cx="5277021" cy="3548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16164" y="1146312"/>
            <a:ext cx="5079322" cy="30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32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25683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wiringled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pic>
        <p:nvPicPr>
          <p:cNvPr id="2" name="KakaoTalk_20211221_1339116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 rot="5400000">
            <a:off x="3364678" y="-970068"/>
            <a:ext cx="5462644" cy="9695404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960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"/>
          <a:stretch/>
        </p:blipFill>
        <p:spPr bwMode="auto">
          <a:xfrm>
            <a:off x="6708184" y="1062919"/>
            <a:ext cx="5395299" cy="5713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pwmled</a:t>
            </a:r>
            <a:endParaRPr lang="ko-KR" altLang="en-US" sz="2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pic>
        <p:nvPicPr>
          <p:cNvPr id="9218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84" y="1007805"/>
            <a:ext cx="5395299" cy="35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 descr="아두이노 시뮬레이터 사용하기 11편 - LED 밝기 조절하기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/>
          <a:stretch/>
        </p:blipFill>
        <p:spPr bwMode="auto">
          <a:xfrm>
            <a:off x="1079498" y="1062919"/>
            <a:ext cx="5487777" cy="571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00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2391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pwmled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pic>
        <p:nvPicPr>
          <p:cNvPr id="3" name="KakaoTalk_20211221_14001851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 rot="5400000">
            <a:off x="3368133" y="-967391"/>
            <a:ext cx="5455735" cy="9683142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30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58" y="1058933"/>
            <a:ext cx="5572125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18549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wiringswitch</a:t>
            </a:r>
            <a:endParaRPr lang="ko-KR" altLang="en-US" sz="2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58" y="1032825"/>
            <a:ext cx="5572125" cy="33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 descr="라즈베리파이 전원 스위치 만들기 - PATHFIND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"/>
          <a:stretch/>
        </p:blipFill>
        <p:spPr bwMode="auto">
          <a:xfrm>
            <a:off x="165239" y="1860241"/>
            <a:ext cx="6180480" cy="41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8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30219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wiringswitch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pic>
        <p:nvPicPr>
          <p:cNvPr id="2" name="KakaoTalk_20211221_14262857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 rot="5400000">
            <a:off x="3355441" y="-947185"/>
            <a:ext cx="5481118" cy="97282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1791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18533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wiringmusic</a:t>
            </a:r>
            <a:endParaRPr lang="ko-KR" altLang="en-US" sz="2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969" y="993602"/>
            <a:ext cx="5441970" cy="585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326909" y="1167584"/>
            <a:ext cx="6317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액티브 타입과 </a:t>
            </a:r>
            <a:r>
              <a:rPr lang="ko-KR" altLang="en-US" sz="16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패시브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타입이 있으니 주의해야 한다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액티브 타입은 단순한 음만 만들 수 있으므로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주파수를 이용해서</a:t>
            </a:r>
            <a:endParaRPr lang="en-US" altLang="ko-KR" sz="16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음악을 연주하려면 </a:t>
            </a:r>
            <a:r>
              <a:rPr lang="ko-KR" altLang="en-US" sz="16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패시브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타입을 선택해야 한다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※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극성을 주의하자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969" y="1041017"/>
            <a:ext cx="5441970" cy="31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73" name="Picture 13" descr="https://mblogthumb-phinf.pstatic.net/MjAxOTA0MTJfMTgg/MDAxNTU1MDM0Nzg4Mjc0.6gECj6t_K5Nj63cmW8ae-ojAVPELHu-ouuDfFGy4M8sg.FBAjZ2BCga7rjtmKPgDbINnn6G8pqhLommiqpBs8kpMg.PNG.elepartsblog/1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711843"/>
            <a:ext cx="5177627" cy="40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29498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wiringmusic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KakaoTalk_20211221_15244000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 rot="5400000">
            <a:off x="3362596" y="-971682"/>
            <a:ext cx="5466810" cy="9702798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957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15937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wiringlight</a:t>
            </a:r>
            <a:endParaRPr lang="ko-KR" altLang="en-US" sz="2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6642969" y="1019001"/>
            <a:ext cx="3829050" cy="581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969" y="1019001"/>
            <a:ext cx="5441970" cy="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 descr="3 라즈베리 파이와 GPIO :하드웨어 제어 : 네이버 블로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1711"/>
          <a:stretch/>
        </p:blipFill>
        <p:spPr bwMode="auto">
          <a:xfrm>
            <a:off x="2066923" y="1943100"/>
            <a:ext cx="4425579" cy="40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조도센서 CDS 황화카드뮴셀 7파이 GM7537-1 - 옥션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9499"/>
          <a:stretch/>
        </p:blipFill>
        <p:spPr bwMode="auto">
          <a:xfrm rot="5400000">
            <a:off x="312954" y="2154137"/>
            <a:ext cx="1495428" cy="179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314442" y="1943100"/>
            <a:ext cx="163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황화카드뮴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6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cds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6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395" name="Picture 11" descr="반돌이s 아두이노 강좌 : 조도센서를 활용해서 빛을 컨트롤 해보자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2" y="4351136"/>
            <a:ext cx="1873250" cy="162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9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567567" y="503583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914400" y="828261"/>
            <a:ext cx="10363200" cy="5201478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73186C3-9D1D-4CD9-AE14-41BDE1DC0D6A}"/>
              </a:ext>
            </a:extLst>
          </p:cNvPr>
          <p:cNvSpPr/>
          <p:nvPr/>
        </p:nvSpPr>
        <p:spPr>
          <a:xfrm>
            <a:off x="8571879" y="4784035"/>
            <a:ext cx="1802296" cy="1802296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8196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BF509-AAE3-47F7-9E06-B431C9131A76}"/>
              </a:ext>
            </a:extLst>
          </p:cNvPr>
          <p:cNvSpPr txBox="1"/>
          <p:nvPr/>
        </p:nvSpPr>
        <p:spPr>
          <a:xfrm>
            <a:off x="1945793" y="1345095"/>
            <a:ext cx="1515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6394F-031C-4686-84E8-2342F81E7CD5}"/>
              </a:ext>
            </a:extLst>
          </p:cNvPr>
          <p:cNvSpPr txBox="1"/>
          <p:nvPr/>
        </p:nvSpPr>
        <p:spPr>
          <a:xfrm>
            <a:off x="1945793" y="2442363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GPIO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D36C3-1871-41B4-A80F-8F50018122C9}"/>
              </a:ext>
            </a:extLst>
          </p:cNvPr>
          <p:cNvSpPr txBox="1"/>
          <p:nvPr/>
        </p:nvSpPr>
        <p:spPr>
          <a:xfrm>
            <a:off x="1945793" y="3026190"/>
            <a:ext cx="3050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LED 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 프로그래밍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E1B2-D77C-4494-8C52-EF8DB6999900}"/>
              </a:ext>
            </a:extLst>
          </p:cNvPr>
          <p:cNvSpPr txBox="1"/>
          <p:nvPr/>
        </p:nvSpPr>
        <p:spPr>
          <a:xfrm>
            <a:off x="1945793" y="3645875"/>
            <a:ext cx="4820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en-US" altLang="ko-KR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2C9DE-8EAA-4D53-802E-DD3313900270}"/>
              </a:ext>
            </a:extLst>
          </p:cNvPr>
          <p:cNvSpPr txBox="1"/>
          <p:nvPr/>
        </p:nvSpPr>
        <p:spPr>
          <a:xfrm>
            <a:off x="1945793" y="4291333"/>
            <a:ext cx="50340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en-US" altLang="ko-KR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SenseHAT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기상 관측 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635A2-1E1E-4A7A-BAB0-6629ED357F14}"/>
              </a:ext>
            </a:extLst>
          </p:cNvPr>
          <p:cNvSpPr txBox="1"/>
          <p:nvPr/>
        </p:nvSpPr>
        <p:spPr>
          <a:xfrm>
            <a:off x="10015378" y="2139116"/>
            <a:ext cx="461665" cy="25797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pc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Raspberry &amp; GPIO </a:t>
            </a:r>
            <a:endParaRPr lang="ko-KR" altLang="en-US" spc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D2C9DE-8EAA-4D53-802E-DD3313900270}"/>
              </a:ext>
            </a:extLst>
          </p:cNvPr>
          <p:cNvSpPr txBox="1"/>
          <p:nvPr/>
        </p:nvSpPr>
        <p:spPr>
          <a:xfrm>
            <a:off x="1945793" y="4941168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GPIO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요약</a:t>
            </a:r>
          </a:p>
        </p:txBody>
      </p:sp>
    </p:spTree>
    <p:extLst>
      <p:ext uri="{BB962C8B-B14F-4D97-AF65-F5344CB8AC3E}">
        <p14:creationId xmlns:p14="http://schemas.microsoft.com/office/powerpoint/2010/main" val="3438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2760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wiringlight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KakaoTalk_20211221_16413717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 rot="5400000">
            <a:off x="3362596" y="-971682"/>
            <a:ext cx="5466810" cy="9702798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604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2292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세그먼트의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2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https://drawer-cdn.kakao.com/dnd/drawer/media_file/819ac595c27f88c9be1f06d06e5c0fc8/YfpBC/oYMgaCMRPe/FgO8Hfn1xge4J1WPZy6VdK/i_08a4220e86d7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465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r="12738"/>
          <a:stretch/>
        </p:blipFill>
        <p:spPr bwMode="auto">
          <a:xfrm>
            <a:off x="139839" y="2003409"/>
            <a:ext cx="3876540" cy="461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" r="5244" b="7447"/>
          <a:stretch/>
        </p:blipFill>
        <p:spPr bwMode="auto">
          <a:xfrm>
            <a:off x="7711259" y="2070534"/>
            <a:ext cx="4413430" cy="430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53" y="2057209"/>
            <a:ext cx="3529806" cy="433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2698655" y="1026218"/>
            <a:ext cx="631760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우리가 자주 사용하는 건 </a:t>
            </a:r>
            <a:r>
              <a:rPr lang="en-US" altLang="ko-KR" sz="20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0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캐소드형</a:t>
            </a:r>
            <a:r>
              <a:rPr lang="en-US" altLang="ko-KR" sz="20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 </a:t>
            </a:r>
            <a:r>
              <a:rPr lang="ko-KR" altLang="en-US" sz="20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타입이다</a:t>
            </a:r>
            <a:r>
              <a:rPr lang="en-US" altLang="ko-KR" sz="20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캐소드형은</a:t>
            </a:r>
            <a:r>
              <a:rPr lang="ko-KR" altLang="en-US" sz="20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3,8</a:t>
            </a:r>
            <a:r>
              <a:rPr lang="ko-KR" altLang="en-US" sz="20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단자에 </a:t>
            </a:r>
            <a:r>
              <a:rPr lang="en-US" altLang="ko-KR" sz="20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GND</a:t>
            </a:r>
            <a:r>
              <a:rPr lang="ko-KR" altLang="en-US" sz="20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연결된다</a:t>
            </a:r>
            <a:r>
              <a:rPr lang="en-US" altLang="ko-KR" sz="20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44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338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세그먼트 표시 값과 </a:t>
            </a:r>
            <a:r>
              <a:rPr lang="ko-KR" altLang="en-US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입력값</a:t>
            </a:r>
            <a:endParaRPr lang="ko-KR" altLang="en-US" sz="2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2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https://drawer-cdn.kakao.com/dnd/drawer/media_file/819ac595c27f88c9be1f06d06e5c0fc8/YfpBC/oYMgaCMRPe/FgO8Hfn1xge4J1WPZy6VdK/i_08a4220e86d7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484" name="Picture 4" descr="7 Segment (FND) 사용하기 | STEM wi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71" y="1227138"/>
            <a:ext cx="523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문제적남자] 방탈출 필수유형, 디지털숫자 조합/연상/읽기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21" y="3959862"/>
            <a:ext cx="51244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아두이노 우노 (Aduino UNO) 7 세그먼트 표시장치 LED 2진수 16진수 숫자표현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09" y="1159511"/>
            <a:ext cx="5250658" cy="56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14478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wiringfnd</a:t>
            </a:r>
            <a:endParaRPr lang="ko-KR" altLang="en-US" sz="2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2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https://drawer-cdn.kakao.com/dnd/drawer/media_file/819ac595c27f88c9be1f06d06e5c0fc8/YfpBC/oYMgaCMRPe/FgO8Hfn1xge4J1WPZy6VdK/i_08a4220e86d7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510" name="Picture 6" descr="C/C++] 라즈베리파이와 7-세그먼트(7-Segment) : 네이버 블로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2"/>
          <a:stretch/>
        </p:blipFill>
        <p:spPr bwMode="auto">
          <a:xfrm>
            <a:off x="473075" y="1328739"/>
            <a:ext cx="5604246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6" y="1354139"/>
            <a:ext cx="3941227" cy="538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6" y="1049338"/>
            <a:ext cx="4772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04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2614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wiringfnd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wiringPi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</a:p>
        </p:txBody>
      </p:sp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2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https://drawer-cdn.kakao.com/dnd/drawer/media_file/819ac595c27f88c9be1f06d06e5c0fc8/YfpBC/oYMgaCMRPe/FgO8Hfn1xge4J1WPZy6VdK/i_08a4220e86d7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KakaoTalk_20211221_17253608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 rot="5400000">
            <a:off x="3405528" y="-878742"/>
            <a:ext cx="5380944" cy="95504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386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26135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SenseHAT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센서들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3120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SenseHAT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기상 관측 시스템</a:t>
            </a:r>
          </a:p>
        </p:txBody>
      </p:sp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2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https://drawer-cdn.kakao.com/dnd/drawer/media_file/819ac595c27f88c9be1f06d06e5c0fc8/YfpBC/oYMgaCMRPe/FgO8Hfn1xge4J1WPZy6VdK/i_08a4220e86d7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530" name="Picture 2" descr="https://postfiles.pstatic.net/MjAxNzAxMjNfODUg/MDAxNDg1MDk5NDQyNTMz.WWHJ-vaaa8FtrE-LKsEt7Vg0ldSg13VC0GxYSRoUjxgg.LPZxZOQLN7_cOk2YQ7O_sObUYF5unnUp2ltDKsRsrTYg.JPEG.no1_devicemart/%EC%B0%A8%ED%8A%B8-5.jpg?type=w9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59" y="1938616"/>
            <a:ext cx="7015706" cy="362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7399326" y="2505075"/>
            <a:ext cx="4651356" cy="3049308"/>
            <a:chOff x="3233738" y="1552575"/>
            <a:chExt cx="5724525" cy="3752850"/>
          </a:xfrm>
        </p:grpSpPr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738" y="1552575"/>
              <a:ext cx="5724525" cy="3752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3268663" y="3282950"/>
              <a:ext cx="5580062" cy="2413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7322929" y="1996835"/>
            <a:ext cx="351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파이 설정에서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I2C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활성화</a:t>
            </a:r>
          </a:p>
        </p:txBody>
      </p:sp>
    </p:spTree>
    <p:extLst>
      <p:ext uri="{BB962C8B-B14F-4D97-AF65-F5344CB8AC3E}">
        <p14:creationId xmlns:p14="http://schemas.microsoft.com/office/powerpoint/2010/main" val="11465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3405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SPI, I2C 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UART 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3120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SenseHAT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기상 관측 시스템</a:t>
            </a:r>
          </a:p>
        </p:txBody>
      </p:sp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2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https://drawer-cdn.kakao.com/dnd/drawer/media_file/819ac595c27f88c9be1f06d06e5c0fc8/YfpBC/oYMgaCMRPe/FgO8Hfn1xge4J1WPZy6VdK/i_08a4220e86d7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5807075" y="1968810"/>
            <a:ext cx="6203950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SPI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I2C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동기적인 통신 방법</a:t>
            </a: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이고</a:t>
            </a: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UART 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통신은 비동기적 통신방법이다</a:t>
            </a: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동기적 통신 방식</a:t>
            </a: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동기화를 위한 별도의 신호를 사용</a:t>
            </a:r>
            <a:endParaRPr lang="en-US" altLang="ko-KR" sz="14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SPI : MCU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주변 장치 간의 </a:t>
            </a: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Serial 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통신을 위한 규격</a:t>
            </a:r>
            <a:endParaRPr lang="en-US" altLang="ko-KR" sz="14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통신 방식 </a:t>
            </a: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동기식</a:t>
            </a: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I2C : </a:t>
            </a:r>
            <a:r>
              <a:rPr lang="ko-KR" altLang="en-US" sz="14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필립스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에 개발한 규격</a:t>
            </a:r>
            <a:endParaRPr lang="en-US" altLang="ko-KR" sz="14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UART : “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병렬</a:t>
            </a: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 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형태의 </a:t>
            </a: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직렬</a:t>
            </a:r>
            <a:r>
              <a:rPr lang="en-US" altLang="ko-KR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 </a:t>
            </a:r>
            <a:r>
              <a:rPr lang="ko-KR" altLang="en-US" sz="1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방식으로 전환하여 데이터 전송</a:t>
            </a:r>
            <a:endParaRPr lang="en-US" altLang="ko-KR" sz="14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578" name="Picture 2" descr="I2C – ROBOTICron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4" y="1724570"/>
            <a:ext cx="5459912" cy="378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3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12802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RLC 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3120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SenseHAT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기상 관측 시스템</a:t>
            </a:r>
          </a:p>
        </p:txBody>
      </p:sp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2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https://drawer-cdn.kakao.com/dnd/drawer/media_file/819ac595c27f88c9be1f06d06e5c0fc8/YfpBC/oYMgaCMRPe/FgO8Hfn1xge4J1WPZy6VdK/i_08a4220e86d7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7021939" y="3400515"/>
            <a:ext cx="462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저항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(R), </a:t>
            </a:r>
            <a:r>
              <a:rPr lang="ko-KR" altLang="en-US" sz="16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인덕터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(L),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콘덴서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(C)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저항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전류의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흐름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”(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양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제한한다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콘덴서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전기를 저장하는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땜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같다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인덕터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코일이 감긴 형태로 이루어진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소자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이다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5602" name="Picture 2" descr="RLC 병렬 회로의 임피던스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4" y="2034105"/>
            <a:ext cx="6367036" cy="331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 descr="Inductor - 청년 Hy-Five 반도체 용어사전 - 위키독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5606" name="Picture 6" descr="Inductor - 청년 Hy-Five 반도체 용어사전 - 위키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14" y="2034105"/>
            <a:ext cx="4537260" cy="115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96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6051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05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요약</a:t>
            </a:r>
          </a:p>
        </p:txBody>
      </p:sp>
      <p:sp>
        <p:nvSpPr>
          <p:cNvPr id="3" name="AutoShape 5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7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9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1" descr="라즈베리파이 고급 키트 - 피에조 부저 : 네이버 블로그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2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https://drawer-cdn.kakao.com/dnd/drawer/media_file/819ac595c27f88c9be1f06d06e5c0fc8/bbeFb0/oYMgkekKfy/VQnswq2vIwJhYjjHEfqns1/i_346f0bb0be09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https://drawer-cdn.kakao.com/dnd/drawer/media_file/819ac595c27f88c9be1f06d06e5c0fc8/YfpBC/oYMgaCMRPe/FgO8Hfn1xge4J1WPZy6VdK/i_08a4220e86d7.png?dconv-w=0&amp;dconv-h=0&amp;dconv-l=10485760&amp;dconv-s=Lj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1082675" y="1472099"/>
            <a:ext cx="83756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CPU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어드레스 버스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버스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컨트롤 버스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통해서 다른 디바이스들과 통신한다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버스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 장치와 통신하는 통로</a:t>
            </a:r>
            <a:endParaRPr lang="en-US" altLang="ko-KR" sz="16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&lt;GPIO&gt; 26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중에</a:t>
            </a:r>
            <a:endParaRPr lang="en-US" altLang="ko-KR" sz="16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I2C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2, 3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번으로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SPI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7,8,9,10,11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(5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UART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14,15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GPIO 26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중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개를 빼면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GPIO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(17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5V : 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물리적 번호 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2, 4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(2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3.3V : 1, 17 (2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GND : 6, 9, 14, 20, 25, 30, 34, 39 (8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IO_EEOROM : 27, 28 (2</a:t>
            </a:r>
            <a:r>
              <a:rPr lang="ko-KR" altLang="en-US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16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15" name="AutoShape 4" descr="Inductor - 청년 Hy-Five 반도체 용어사전 - 위키독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6626" name="Picture 2" descr="CPU 무료 아이콘 의 computer parts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1" t="9869" r="6540" b="8196"/>
          <a:stretch/>
        </p:blipFill>
        <p:spPr bwMode="auto">
          <a:xfrm>
            <a:off x="9961598" y="1319699"/>
            <a:ext cx="1582702" cy="150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컴퓨터구조] 시스템 버스(System bus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936745"/>
            <a:ext cx="4838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9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CA2A65A2-30E7-4FBF-90E1-637BFECEA9D5}"/>
              </a:ext>
            </a:extLst>
          </p:cNvPr>
          <p:cNvSpPr/>
          <p:nvPr/>
        </p:nvSpPr>
        <p:spPr>
          <a:xfrm>
            <a:off x="567567" y="503583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A7D625-E737-4192-A8EF-B21F7BF0955F}"/>
              </a:ext>
            </a:extLst>
          </p:cNvPr>
          <p:cNvSpPr/>
          <p:nvPr/>
        </p:nvSpPr>
        <p:spPr>
          <a:xfrm>
            <a:off x="914400" y="828261"/>
            <a:ext cx="10363200" cy="5201478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C677C4A-E1B0-4470-8E95-0EC29F545BE7}"/>
              </a:ext>
            </a:extLst>
          </p:cNvPr>
          <p:cNvSpPr/>
          <p:nvPr/>
        </p:nvSpPr>
        <p:spPr>
          <a:xfrm>
            <a:off x="8571879" y="4784035"/>
            <a:ext cx="1802296" cy="1802296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8196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BF509-AAE3-47F7-9E06-B431C9131A76}"/>
              </a:ext>
            </a:extLst>
          </p:cNvPr>
          <p:cNvSpPr txBox="1"/>
          <p:nvPr/>
        </p:nvSpPr>
        <p:spPr>
          <a:xfrm>
            <a:off x="1945793" y="2723321"/>
            <a:ext cx="3510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6394F-031C-4686-84E8-2342F81E7CD5}"/>
              </a:ext>
            </a:extLst>
          </p:cNvPr>
          <p:cNvSpPr txBox="1"/>
          <p:nvPr/>
        </p:nvSpPr>
        <p:spPr>
          <a:xfrm>
            <a:off x="1945793" y="3755889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Iot3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노서연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055FA8-5D44-4CC0-BC87-54C941B355A9}"/>
              </a:ext>
            </a:extLst>
          </p:cNvPr>
          <p:cNvSpPr txBox="1"/>
          <p:nvPr/>
        </p:nvSpPr>
        <p:spPr>
          <a:xfrm>
            <a:off x="10015378" y="2139116"/>
            <a:ext cx="461665" cy="25797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pc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Raspberry &amp; GPIO </a:t>
            </a:r>
            <a:endParaRPr lang="ko-KR" altLang="en-US" spc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02256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8258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01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2757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파이와 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</a:t>
            </a:r>
            <a:endParaRPr lang="ko-KR" altLang="en-US" sz="2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개요</a:t>
            </a:r>
          </a:p>
        </p:txBody>
      </p:sp>
      <p:pic>
        <p:nvPicPr>
          <p:cNvPr id="1026" name="Picture 2" descr="2. 라즈베리파이 GPI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t="6029" r="2787" b="7062"/>
          <a:stretch/>
        </p:blipFill>
        <p:spPr bwMode="auto">
          <a:xfrm>
            <a:off x="1374877" y="1247912"/>
            <a:ext cx="9625264" cy="54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338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8258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01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3592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하드웨어의 스케치와 </a:t>
            </a:r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fritzing</a:t>
            </a:r>
            <a:endParaRPr lang="ko-KR" altLang="en-US" sz="2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개요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83369" y="1146312"/>
            <a:ext cx="9625262" cy="5352921"/>
            <a:chOff x="1970757" y="1146312"/>
            <a:chExt cx="10016086" cy="5625973"/>
          </a:xfrm>
        </p:grpSpPr>
        <p:grpSp>
          <p:nvGrpSpPr>
            <p:cNvPr id="2" name="그룹 1"/>
            <p:cNvGrpSpPr/>
            <p:nvPr/>
          </p:nvGrpSpPr>
          <p:grpSpPr>
            <a:xfrm>
              <a:off x="1970757" y="1206031"/>
              <a:ext cx="10016086" cy="5566254"/>
              <a:chOff x="2069904" y="1179268"/>
              <a:chExt cx="10016086" cy="5566254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7512" y="1247910"/>
                <a:ext cx="9948478" cy="54976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54" name="Picture 6" descr="File:Fritzing Software Logo Batch.png - Wikimedia Commons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904" y="1179268"/>
                <a:ext cx="278058" cy="278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2" name="Picture 4" descr="File:Fritzing logo (new).png - Wikimedia Commons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7957" y="1146312"/>
              <a:ext cx="1538886" cy="615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03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316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02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전자 부품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 프로그래밍</a:t>
            </a:r>
          </a:p>
        </p:txBody>
      </p:sp>
      <p:pic>
        <p:nvPicPr>
          <p:cNvPr id="3078" name="Picture 6" descr="전기의 이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860" y="1163733"/>
            <a:ext cx="5539791" cy="55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210820" y="1161387"/>
            <a:ext cx="5023083" cy="5570962"/>
            <a:chOff x="1160338" y="1048285"/>
            <a:chExt cx="5124047" cy="5797166"/>
          </a:xfrm>
        </p:grpSpPr>
        <p:pic>
          <p:nvPicPr>
            <p:cNvPr id="3082" name="Picture 10" descr="https://mblogthumb-phinf.pstatic.net/20130902_254/flashin4241_1378086376476uP2mr_GIF/j_parts_01.gif?type=w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" t="4539" r="-709" b="11664"/>
            <a:stretch/>
          </p:blipFill>
          <p:spPr bwMode="auto">
            <a:xfrm>
              <a:off x="1185740" y="2260600"/>
              <a:ext cx="5098645" cy="4584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전기의 이해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338" y="1048285"/>
              <a:ext cx="5098648" cy="117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144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316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02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16642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</a:t>
            </a:r>
            <a:endParaRPr lang="ko-KR" altLang="en-US" sz="2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 프로그래밍</a:t>
            </a:r>
          </a:p>
        </p:txBody>
      </p:sp>
      <p:pic>
        <p:nvPicPr>
          <p:cNvPr id="4098" name="Picture 2" descr="대한민국 메이커 운동의 시작, 메이크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44"/>
          <a:stretch/>
        </p:blipFill>
        <p:spPr bwMode="auto">
          <a:xfrm>
            <a:off x="70057" y="1606482"/>
            <a:ext cx="3186420" cy="454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대한민국 메이커 운동의 시작, 메이크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4"/>
          <a:stretch/>
        </p:blipFill>
        <p:spPr bwMode="auto">
          <a:xfrm>
            <a:off x="3201635" y="1504882"/>
            <a:ext cx="3082763" cy="454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d 발광 다이오드 클립 아트-벡터 클립 아트-무료 벡터 무료 다운로드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5"/>
          <a:stretch/>
        </p:blipFill>
        <p:spPr bwMode="auto">
          <a:xfrm>
            <a:off x="10123748" y="2314540"/>
            <a:ext cx="1847850" cy="292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iringPi - GPIO Output 기본 + 1초 간격 LED 제어 : 네이버 블로그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" t="2222" r="1351" b="3372"/>
          <a:stretch/>
        </p:blipFill>
        <p:spPr bwMode="auto">
          <a:xfrm rot="16200000">
            <a:off x="6011501" y="1947141"/>
            <a:ext cx="4714684" cy="376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73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316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02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18646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저항의 값 읽기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 프로그래밍</a:t>
            </a:r>
          </a:p>
        </p:txBody>
      </p:sp>
      <p:pic>
        <p:nvPicPr>
          <p:cNvPr id="5122" name="Picture 2" descr="저항 코드 확인법(색깔, 오차, 밴드수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10" y="1184412"/>
            <a:ext cx="5362162" cy="537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ko.pnpmachine.com/Content/upload/2019233559/2019062413203499783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692" y="2014292"/>
            <a:ext cx="6269609" cy="431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4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316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02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33441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echo </a:t>
            </a:r>
            <a:r>
              <a:rPr lang="ko-KR" altLang="en-US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명렁어와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점멸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 프로그래밍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6574"/>
            <a:ext cx="5715000" cy="13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t1.daumcdn.net/cfile/tistory/99F7D4465D655467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82439"/>
            <a:ext cx="5715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t1.daumcdn.net/cfile/tistory/997A264B5D65546B0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7"/>
          <a:stretch/>
        </p:blipFill>
        <p:spPr bwMode="auto">
          <a:xfrm>
            <a:off x="6269272" y="2384391"/>
            <a:ext cx="5715000" cy="36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t1.daumcdn.net/cfile/tistory/9942B74C5D65546D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34" y="1146312"/>
            <a:ext cx="2541432" cy="145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381000" y="1636771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유닉스 </a:t>
            </a:r>
            <a:r>
              <a:rPr lang="en-US" altLang="ko-KR" sz="2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echo </a:t>
            </a:r>
            <a:r>
              <a:rPr lang="ko-KR" altLang="en-US" sz="2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명령어</a:t>
            </a:r>
          </a:p>
        </p:txBody>
      </p:sp>
    </p:spTree>
    <p:extLst>
      <p:ext uri="{BB962C8B-B14F-4D97-AF65-F5344CB8AC3E}">
        <p14:creationId xmlns:p14="http://schemas.microsoft.com/office/powerpoint/2010/main" val="148869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-24680" y="2"/>
            <a:ext cx="12241360" cy="974683"/>
          </a:xfrm>
          <a:prstGeom prst="rect">
            <a:avLst/>
          </a:prstGeom>
          <a:gradFill flip="none" rotWithShape="1">
            <a:gsLst>
              <a:gs pos="0">
                <a:srgbClr val="00B399"/>
              </a:gs>
              <a:gs pos="49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165239" y="2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00B399">
                  <a:alpha val="72941"/>
                </a:srgbClr>
              </a:gs>
              <a:gs pos="50000">
                <a:srgbClr val="00C161"/>
              </a:gs>
              <a:gs pos="100000">
                <a:srgbClr val="84CC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316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02</a:t>
            </a:r>
            <a:endParaRPr lang="ko-KR" alt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3134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gpioled.c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lang="en-US" altLang="ko-KR" sz="2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gpio</a:t>
            </a:r>
            <a:r>
              <a:rPr lang="en-US" altLang="ko-KR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명령어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 프로그래밍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/>
          <a:stretch/>
        </p:blipFill>
        <p:spPr bwMode="auto">
          <a:xfrm>
            <a:off x="292560" y="1162777"/>
            <a:ext cx="4453667" cy="558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3196197" y="1190433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gpioled.c</a:t>
            </a:r>
            <a:endParaRPr lang="ko-KR" altLang="en-US" sz="2400" dirty="0">
              <a:gradFill>
                <a:gsLst>
                  <a:gs pos="0">
                    <a:srgbClr val="00B399"/>
                  </a:gs>
                  <a:gs pos="35000">
                    <a:srgbClr val="00C161"/>
                  </a:gs>
                  <a:gs pos="100000">
                    <a:srgbClr val="84CC05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04" y="1652098"/>
            <a:ext cx="7010400" cy="1832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04" y="3623923"/>
            <a:ext cx="701040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9776035" y="1146312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gpioled</a:t>
            </a:r>
            <a:r>
              <a:rPr lang="en-US" altLang="ko-KR" sz="2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gradFill>
                  <a:gsLst>
                    <a:gs pos="0">
                      <a:srgbClr val="00B399"/>
                    </a:gs>
                    <a:gs pos="35000">
                      <a:srgbClr val="00C161"/>
                    </a:gs>
                    <a:gs pos="100000">
                      <a:srgbClr val="84CC05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명령어</a:t>
            </a:r>
          </a:p>
        </p:txBody>
      </p:sp>
    </p:spTree>
    <p:extLst>
      <p:ext uri="{BB962C8B-B14F-4D97-AF65-F5344CB8AC3E}">
        <p14:creationId xmlns:p14="http://schemas.microsoft.com/office/powerpoint/2010/main" val="426650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904</TotalTime>
  <Words>568</Words>
  <Application>Microsoft Office PowerPoint</Application>
  <PresentationFormat>와이드스크린</PresentationFormat>
  <Paragraphs>133</Paragraphs>
  <Slides>29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Arial</vt:lpstr>
      <vt:lpstr>배달의민족 도현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guswh2150@daum.net</dc:creator>
  <cp:lastModifiedBy>서 연</cp:lastModifiedBy>
  <cp:revision>71</cp:revision>
  <dcterms:created xsi:type="dcterms:W3CDTF">2020-06-19T11:33:51Z</dcterms:created>
  <dcterms:modified xsi:type="dcterms:W3CDTF">2021-12-23T07:40:18Z</dcterms:modified>
</cp:coreProperties>
</file>